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9" r:id="rId3"/>
    <p:sldId id="260" r:id="rId4"/>
    <p:sldId id="261" r:id="rId5"/>
    <p:sldId id="262" r:id="rId6"/>
    <p:sldId id="264" r:id="rId7"/>
    <p:sldId id="265" r:id="rId8"/>
    <p:sldId id="269" r:id="rId9"/>
    <p:sldId id="270" r:id="rId10"/>
    <p:sldId id="271" r:id="rId11"/>
    <p:sldId id="272" r:id="rId12"/>
    <p:sldId id="280" r:id="rId13"/>
    <p:sldId id="284" r:id="rId14"/>
    <p:sldId id="28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22" autoAdjust="0"/>
  </p:normalViewPr>
  <p:slideViewPr>
    <p:cSldViewPr>
      <p:cViewPr varScale="1">
        <p:scale>
          <a:sx n="90" d="100"/>
          <a:sy n="90" d="100"/>
        </p:scale>
        <p:origin x="44" y="2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8" d="100"/>
          <a:sy n="78" d="100"/>
        </p:scale>
        <p:origin x="2532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588052-02EE-4EFF-8157-6DDCBD049E61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59B7AD80-B77D-4B70-8588-2FE96B73C13F}">
      <dgm:prSet phldrT="[文本]"/>
      <dgm:spPr/>
      <dgm:t>
        <a:bodyPr/>
        <a:lstStyle/>
        <a:p>
          <a:r>
            <a:rPr lang="en-US" altLang="zh-CN" dirty="0"/>
            <a:t> </a:t>
          </a:r>
          <a:endParaRPr lang="zh-CN" altLang="en-US" dirty="0"/>
        </a:p>
      </dgm:t>
    </dgm:pt>
    <dgm:pt modelId="{8659C0DB-E8DC-49B5-BA9E-B1EDFA90E086}" type="parTrans" cxnId="{11DB10EF-4CE9-4827-86D2-5A090AFEF0A1}">
      <dgm:prSet/>
      <dgm:spPr/>
      <dgm:t>
        <a:bodyPr/>
        <a:lstStyle/>
        <a:p>
          <a:endParaRPr lang="zh-CN" altLang="en-US"/>
        </a:p>
      </dgm:t>
    </dgm:pt>
    <dgm:pt modelId="{BEAB190D-8AEE-4794-9E5E-F48812EC3EAA}" type="sibTrans" cxnId="{11DB10EF-4CE9-4827-86D2-5A090AFEF0A1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000" r="-33000"/>
          </a:stretch>
        </a:blipFill>
      </dgm:spPr>
      <dgm:t>
        <a:bodyPr/>
        <a:lstStyle/>
        <a:p>
          <a:endParaRPr lang="zh-CN" altLang="en-US"/>
        </a:p>
      </dgm:t>
      <dgm:extLst>
        <a:ext uri="{E40237B7-FDA0-4F09-8148-C483321AD2D9}">
          <dgm14:cNvPr xmlns:dgm14="http://schemas.microsoft.com/office/drawing/2010/diagram" id="0" name="" descr="一群人在跳起来玩滑雪&#10;&#10;中度可信度描述已自动生成">
            <a:extLst>
              <a:ext uri="{FF2B5EF4-FFF2-40B4-BE49-F238E27FC236}">
                <a16:creationId xmlns:a16="http://schemas.microsoft.com/office/drawing/2014/main" id="{D9872EBF-D755-78A5-B91E-CA5B92FE9B35}"/>
              </a:ext>
            </a:extLst>
          </dgm14:cNvPr>
        </a:ext>
      </dgm:extLst>
    </dgm:pt>
    <dgm:pt modelId="{486C8E03-A21B-4F96-A56F-36C2B7BD7731}" type="pres">
      <dgm:prSet presAssocID="{48588052-02EE-4EFF-8157-6DDCBD049E61}" presName="Name0" presStyleCnt="0">
        <dgm:presLayoutVars>
          <dgm:chMax val="7"/>
          <dgm:chPref val="7"/>
          <dgm:dir/>
        </dgm:presLayoutVars>
      </dgm:prSet>
      <dgm:spPr/>
    </dgm:pt>
    <dgm:pt modelId="{EE1B20C8-75CA-4F40-9477-BEDC1FCCD3EC}" type="pres">
      <dgm:prSet presAssocID="{48588052-02EE-4EFF-8157-6DDCBD049E61}" presName="Name1" presStyleCnt="0"/>
      <dgm:spPr/>
    </dgm:pt>
    <dgm:pt modelId="{DD5DDC07-68C4-4A43-B3F5-6BEBD13C629C}" type="pres">
      <dgm:prSet presAssocID="{BEAB190D-8AEE-4794-9E5E-F48812EC3EAA}" presName="picture_1" presStyleCnt="0"/>
      <dgm:spPr/>
    </dgm:pt>
    <dgm:pt modelId="{3E622253-E90D-4683-AA3D-B04BFA8667AC}" type="pres">
      <dgm:prSet presAssocID="{BEAB190D-8AEE-4794-9E5E-F48812EC3EAA}" presName="pictureRepeatNode" presStyleLbl="alignImgPlace1" presStyleIdx="0" presStyleCnt="1" custScaleX="139013" custScaleY="133883" custLinFactNeighborX="-4191" custLinFactNeighborY="6451"/>
      <dgm:spPr/>
    </dgm:pt>
    <dgm:pt modelId="{52663563-3571-4FF4-B363-3C2E775914B5}" type="pres">
      <dgm:prSet presAssocID="{59B7AD80-B77D-4B70-8588-2FE96B73C13F}" presName="text_1" presStyleLbl="node1" presStyleIdx="0" presStyleCnt="0">
        <dgm:presLayoutVars>
          <dgm:bulletEnabled val="1"/>
        </dgm:presLayoutVars>
      </dgm:prSet>
      <dgm:spPr/>
    </dgm:pt>
  </dgm:ptLst>
  <dgm:cxnLst>
    <dgm:cxn modelId="{83DB299C-2706-44AE-B56D-1AC97DEC1D45}" type="presOf" srcId="{48588052-02EE-4EFF-8157-6DDCBD049E61}" destId="{486C8E03-A21B-4F96-A56F-36C2B7BD7731}" srcOrd="0" destOrd="0" presId="urn:microsoft.com/office/officeart/2008/layout/CircularPictureCallout"/>
    <dgm:cxn modelId="{11DA57A5-BE43-4F72-921B-F098294B5EE4}" type="presOf" srcId="{BEAB190D-8AEE-4794-9E5E-F48812EC3EAA}" destId="{3E622253-E90D-4683-AA3D-B04BFA8667AC}" srcOrd="0" destOrd="0" presId="urn:microsoft.com/office/officeart/2008/layout/CircularPictureCallout"/>
    <dgm:cxn modelId="{07B813DF-D292-4AD6-9CA5-75F1F5C07D0D}" type="presOf" srcId="{59B7AD80-B77D-4B70-8588-2FE96B73C13F}" destId="{52663563-3571-4FF4-B363-3C2E775914B5}" srcOrd="0" destOrd="0" presId="urn:microsoft.com/office/officeart/2008/layout/CircularPictureCallout"/>
    <dgm:cxn modelId="{11DB10EF-4CE9-4827-86D2-5A090AFEF0A1}" srcId="{48588052-02EE-4EFF-8157-6DDCBD049E61}" destId="{59B7AD80-B77D-4B70-8588-2FE96B73C13F}" srcOrd="0" destOrd="0" parTransId="{8659C0DB-E8DC-49B5-BA9E-B1EDFA90E086}" sibTransId="{BEAB190D-8AEE-4794-9E5E-F48812EC3EAA}"/>
    <dgm:cxn modelId="{FB153C12-5C06-4912-A60C-5594FC873C19}" type="presParOf" srcId="{486C8E03-A21B-4F96-A56F-36C2B7BD7731}" destId="{EE1B20C8-75CA-4F40-9477-BEDC1FCCD3EC}" srcOrd="0" destOrd="0" presId="urn:microsoft.com/office/officeart/2008/layout/CircularPictureCallout"/>
    <dgm:cxn modelId="{5CA18CE1-45CD-4E9B-BFA3-CFC971CA3F40}" type="presParOf" srcId="{EE1B20C8-75CA-4F40-9477-BEDC1FCCD3EC}" destId="{DD5DDC07-68C4-4A43-B3F5-6BEBD13C629C}" srcOrd="0" destOrd="0" presId="urn:microsoft.com/office/officeart/2008/layout/CircularPictureCallout"/>
    <dgm:cxn modelId="{5819D214-C8A5-4E5F-8635-88EC641EE018}" type="presParOf" srcId="{DD5DDC07-68C4-4A43-B3F5-6BEBD13C629C}" destId="{3E622253-E90D-4683-AA3D-B04BFA8667AC}" srcOrd="0" destOrd="0" presId="urn:microsoft.com/office/officeart/2008/layout/CircularPictureCallout"/>
    <dgm:cxn modelId="{AD6E3A7E-2231-4ED5-B56D-B8A713BEB9F8}" type="presParOf" srcId="{EE1B20C8-75CA-4F40-9477-BEDC1FCCD3EC}" destId="{52663563-3571-4FF4-B363-3C2E775914B5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622253-E90D-4683-AA3D-B04BFA8667AC}">
      <dsp:nvSpPr>
        <dsp:cNvPr id="0" name=""/>
        <dsp:cNvSpPr/>
      </dsp:nvSpPr>
      <dsp:spPr>
        <a:xfrm>
          <a:off x="685795" y="7"/>
          <a:ext cx="3624538" cy="3490782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000" r="-33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663563-3571-4FF4-B363-3C2E775914B5}">
      <dsp:nvSpPr>
        <dsp:cNvPr id="0" name=""/>
        <dsp:cNvSpPr/>
      </dsp:nvSpPr>
      <dsp:spPr>
        <a:xfrm>
          <a:off x="1772989" y="1826222"/>
          <a:ext cx="1668696" cy="860421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6100" kern="1200" dirty="0"/>
            <a:t> </a:t>
          </a:r>
          <a:endParaRPr lang="zh-CN" altLang="en-US" sz="6100" kern="1200" dirty="0"/>
        </a:p>
      </dsp:txBody>
      <dsp:txXfrm>
        <a:off x="1772989" y="1826222"/>
        <a:ext cx="1668696" cy="8604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jp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D768C0-D40F-4EC7-9EDF-DDC5195C9725}" type="datetimeFigureOut">
              <a:rPr lang="zh-CN" altLang="en-US" smtClean="0"/>
              <a:t>2024/10/31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44972B-44BD-49E8-991C-1C4A089156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6976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3D21902-C0EA-956C-40B0-8C474E445A2B}"/>
              </a:ext>
            </a:extLst>
          </p:cNvPr>
          <p:cNvSpPr txBox="1"/>
          <p:nvPr userDrawn="1"/>
        </p:nvSpPr>
        <p:spPr>
          <a:xfrm>
            <a:off x="9768408" y="5733256"/>
            <a:ext cx="26642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/>
              <a:t>史瑞杰</a:t>
            </a:r>
            <a:endParaRPr lang="en-US" altLang="zh-CN" sz="2800" dirty="0"/>
          </a:p>
          <a:p>
            <a:pPr algn="ctr"/>
            <a:r>
              <a:rPr lang="en-US" altLang="zh-CN" sz="2800" dirty="0"/>
              <a:t>24281072</a:t>
            </a:r>
            <a:endParaRPr lang="zh-CN" altLang="en-US" sz="280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8745CF-3458-8D72-3FA1-9EFD95D12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C70956C-B096-6028-0E88-2FE02B5A0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2763A17-DCC0-5FDA-1704-1BCBBB277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D0C3822-8B5F-932E-0E59-9D02D0A3E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952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121D1F-6372-F71F-6152-FF984F21E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78411DC-EFB3-A4AB-FB30-C66F5A6CC8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F0BEC5-3E3D-5294-FC71-5414A5B63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969CB4A-3E09-8425-7B6B-57C1970C6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18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72046" y="248310"/>
            <a:ext cx="8847908" cy="2085975"/>
          </a:xfrm>
          <a:prstGeom prst="rect">
            <a:avLst/>
          </a:prstGeom>
        </p:spPr>
        <p:txBody>
          <a:bodyPr vert="horz" wrap="square" lIns="114300" tIns="57150" rIns="114300" bIns="57150" rtlCol="0" anchor="b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en-US" sz="5400" b="1" dirty="0" err="1">
                <a:solidFill>
                  <a:srgbClr val="1E3739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介绍我的家乡甘肃天水</a:t>
            </a:r>
            <a:endParaRPr lang="en-US" sz="5400" b="1" dirty="0">
              <a:solidFill>
                <a:srgbClr val="1E3739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3431704" y="3068960"/>
            <a:ext cx="5328591" cy="2138629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rmAutofit/>
          </a:bodyPr>
          <a:lstStyle/>
          <a:p>
            <a:pPr algn="ctr">
              <a:lnSpc>
                <a:spcPct val="120000"/>
              </a:lnSpc>
            </a:pPr>
            <a:endParaRPr lang="en-US" sz="2400" dirty="0">
              <a:solidFill>
                <a:srgbClr val="54878E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438137" y="5416866"/>
            <a:ext cx="3371850" cy="504825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rmAutofit/>
          </a:bodyPr>
          <a:lstStyle/>
          <a:p>
            <a:pPr algn="ctr">
              <a:lnSpc>
                <a:spcPct val="120000"/>
              </a:lnSpc>
            </a:pPr>
            <a:endParaRPr lang="en-US" sz="2025" dirty="0">
              <a:solidFill>
                <a:srgbClr val="54878E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54963" y="2034175"/>
            <a:ext cx="5829300" cy="781050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天水皮影戏是一种古老的民间艺术形式，以兽皮或纸板做成的人物剪影为表演道具，配合音乐和唱腔进行表演。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54963" y="1575832"/>
            <a:ext cx="5829300" cy="400050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>
              <a:lnSpc>
                <a:spcPct val="77000"/>
              </a:lnSpc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天水皮影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54963" y="3530045"/>
            <a:ext cx="5829300" cy="781050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秦安小曲是天水地区特有的曲艺形式，以唱为主，兼有说白，曲调优美动听，具有浓郁的地方特色。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54963" y="3071702"/>
            <a:ext cx="5829300" cy="400050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>
              <a:lnSpc>
                <a:spcPct val="77000"/>
              </a:lnSpc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秦安小曲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54963" y="5118981"/>
            <a:ext cx="5829300" cy="781050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武山旋鼓是一种独特的民间鼓舞艺术，鼓手们手持彩鼓，边敲边舞，动作粗犷豪放，节奏明快热烈。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54963" y="4660638"/>
            <a:ext cx="5829300" cy="400050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>
              <a:lnSpc>
                <a:spcPct val="77000"/>
              </a:lnSpc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武山旋鼓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077200" y="187874"/>
            <a:ext cx="3576015" cy="3576015"/>
          </a:xfrm>
          <a:prstGeom prst="ellipse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民间艺术表演形式简介</a:t>
            </a:r>
          </a:p>
        </p:txBody>
      </p:sp>
      <p:graphicFrame>
        <p:nvGraphicFramePr>
          <p:cNvPr id="12" name="图示 11">
            <a:extLst>
              <a:ext uri="{FF2B5EF4-FFF2-40B4-BE49-F238E27FC236}">
                <a16:creationId xmlns:a16="http://schemas.microsoft.com/office/drawing/2014/main" id="{42167181-C876-3B08-77FC-3D539CE4C7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08687841"/>
              </p:ext>
            </p:extLst>
          </p:nvPr>
        </p:nvGraphicFramePr>
        <p:xfrm>
          <a:off x="5715000" y="2815225"/>
          <a:ext cx="5214676" cy="34907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6667" r="16667"/>
          <a:stretch>
            <a:fillRect/>
          </a:stretch>
        </p:blipFill>
        <p:spPr>
          <a:xfrm>
            <a:off x="4648200" y="3253293"/>
            <a:ext cx="3267075" cy="3267075"/>
          </a:xfrm>
          <a:prstGeom prst="ellipse">
            <a:avLst/>
          </a:prstGeom>
          <a:ln w="57150">
            <a:solidFill>
              <a:schemeClr val="accent1"/>
            </a:solidFill>
            <a:prstDash val="solid"/>
          </a:ln>
        </p:spPr>
      </p:pic>
      <p:sp>
        <p:nvSpPr>
          <p:cNvPr id="3" name="TextBox 3"/>
          <p:cNvSpPr txBox="1"/>
          <p:nvPr/>
        </p:nvSpPr>
        <p:spPr>
          <a:xfrm>
            <a:off x="6222220" y="1132263"/>
            <a:ext cx="3314231" cy="647995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 algn="r">
              <a:lnSpc>
                <a:spcPct val="120000"/>
              </a:lnSpc>
            </a:pPr>
            <a:r>
              <a:rPr lang="en-US" sz="24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天水呱呱</a:t>
            </a:r>
            <a:endParaRPr lang="en-US" sz="24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42172" y="2449046"/>
            <a:ext cx="3314231" cy="4232191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zh-CN" altLang="en-US" sz="1600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麻辣烫多以串串形式呈现，种类繁多，调料形式不拘小节，大碗的花椒粉、辣椒油，肆意蘸染，麻辣鹹爽，甘肃麻辣烫灵魂在于那一勺“灵魂辣子”，色泽红润、辣中带香。天水产的辣椒肉厚油多，香辣又不烧嘴，是“蘸鞋底子都香”的佐餐神器。</a:t>
            </a:r>
            <a:endParaRPr lang="en-US" sz="1500" dirty="0">
              <a:solidFill>
                <a:schemeClr val="dk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469553" y="1763937"/>
            <a:ext cx="3314231" cy="622955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>
              <a:lnSpc>
                <a:spcPct val="96000"/>
              </a:lnSpc>
            </a:pPr>
            <a:r>
              <a:rPr lang="en-US" sz="24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</a:t>
            </a:r>
            <a:r>
              <a:rPr lang="zh-CN" altLang="en-US" sz="2400" b="1" dirty="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麻辣烫</a:t>
            </a:r>
            <a:endParaRPr lang="en-US" sz="24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8059848" y="4019931"/>
            <a:ext cx="3314231" cy="547835"/>
          </a:xfrm>
          <a:prstGeom prst="rect">
            <a:avLst/>
          </a:prstGeom>
        </p:spPr>
        <p:txBody>
          <a:bodyPr vert="horz" wrap="square" lIns="114300" tIns="57150" rIns="114300" bIns="57150" rtlCol="0" anchor="b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秦安肚丝汤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059848" y="4565142"/>
            <a:ext cx="3314231" cy="1580007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秦安肚丝汤以猪肚为主料，搭配多种调料和配菜炖制而成，汤鲜味美营养丰富。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059847" y="1763937"/>
            <a:ext cx="3314231" cy="1580007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天水呱呱是天水地区著名的特色小吃，以荞麦淀粉为原料制作而成，口感爽滑香辣可口</a:t>
            </a:r>
            <a:r>
              <a:rPr 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特色美食文化推广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F32F7EE-72D8-C453-2496-3C1CB25D3CA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8690" y="592553"/>
            <a:ext cx="2324510" cy="30981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/>
          </a:blip>
          <a:srcRect l="25000" r="25000"/>
          <a:stretch>
            <a:fillRect/>
          </a:stretch>
        </p:blipFill>
        <p:spPr>
          <a:xfrm>
            <a:off x="640619" y="1239230"/>
            <a:ext cx="3783578" cy="5044771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科技创新驱动发展战略实施</a:t>
            </a:r>
          </a:p>
        </p:txBody>
      </p:sp>
      <p:sp>
        <p:nvSpPr>
          <p:cNvPr id="4" name="AutoShape 4"/>
          <p:cNvSpPr/>
          <p:nvPr/>
        </p:nvSpPr>
        <p:spPr>
          <a:xfrm>
            <a:off x="4230232" y="4637026"/>
            <a:ext cx="701468" cy="550104"/>
          </a:xfrm>
          <a:prstGeom prst="rect">
            <a:avLst/>
          </a:prstGeom>
          <a:solidFill>
            <a:schemeClr val="accent1">
              <a:alpha val="10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5" name="AutoShape 5"/>
          <p:cNvSpPr/>
          <p:nvPr/>
        </p:nvSpPr>
        <p:spPr>
          <a:xfrm>
            <a:off x="4195024" y="3018088"/>
            <a:ext cx="701468" cy="550104"/>
          </a:xfrm>
          <a:prstGeom prst="rect">
            <a:avLst/>
          </a:prstGeom>
          <a:solidFill>
            <a:schemeClr val="accent1">
              <a:alpha val="10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6" name="AutoShape 6"/>
          <p:cNvSpPr/>
          <p:nvPr/>
        </p:nvSpPr>
        <p:spPr>
          <a:xfrm>
            <a:off x="4195024" y="1237957"/>
            <a:ext cx="701468" cy="550104"/>
          </a:xfrm>
          <a:prstGeom prst="rect">
            <a:avLst/>
          </a:prstGeom>
          <a:solidFill>
            <a:schemeClr val="accent1">
              <a:alpha val="10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7" name="TextBox 7"/>
          <p:cNvSpPr txBox="1"/>
          <p:nvPr/>
        </p:nvSpPr>
        <p:spPr>
          <a:xfrm>
            <a:off x="5259845" y="2945478"/>
            <a:ext cx="6286500" cy="695325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科技成果转化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259845" y="3472246"/>
            <a:ext cx="6124575" cy="1247775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天水市积极推进科技成果转化，加强与高校、科研院所的合作，引进和培育了一批高新技术企业和科技型中小企业，提高了科技创新对经济发展的贡献率。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229691" y="4498080"/>
            <a:ext cx="6286500" cy="695325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24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人才队伍建设</a:t>
            </a:r>
            <a:endParaRPr lang="en-US" sz="24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5259845" y="5036226"/>
            <a:ext cx="6124575" cy="1247775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500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天水市重视科技人才队伍建设，实施了一系列人才引进和培养计划，吸引和留住了一批高层次科技人才，为科技创新提供了有力的人才支撑</a:t>
            </a:r>
            <a:r>
              <a:rPr 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272221" y="1165346"/>
            <a:ext cx="6286500" cy="695325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科技创新平台建设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272221" y="1692114"/>
            <a:ext cx="6124575" cy="1247775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天水市加强科技创新平台建设，建立了一批科技企业孵化器、众创空间等创新创业平台，为科技型企业提供了良好的发展环境。</a:t>
            </a:r>
          </a:p>
        </p:txBody>
      </p:sp>
      <p:sp>
        <p:nvSpPr>
          <p:cNvPr id="13" name="AutoShape 13"/>
          <p:cNvSpPr/>
          <p:nvPr/>
        </p:nvSpPr>
        <p:spPr>
          <a:xfrm>
            <a:off x="4604166" y="4637026"/>
            <a:ext cx="550104" cy="550104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4" name="AutoShape 14"/>
          <p:cNvSpPr/>
          <p:nvPr/>
        </p:nvSpPr>
        <p:spPr>
          <a:xfrm>
            <a:off x="3919972" y="4637026"/>
            <a:ext cx="550104" cy="550104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5" name="AutoShape 15"/>
          <p:cNvSpPr/>
          <p:nvPr/>
        </p:nvSpPr>
        <p:spPr>
          <a:xfrm>
            <a:off x="4629608" y="3018088"/>
            <a:ext cx="550104" cy="550104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6" name="AutoShape 16"/>
          <p:cNvSpPr/>
          <p:nvPr/>
        </p:nvSpPr>
        <p:spPr>
          <a:xfrm>
            <a:off x="3911804" y="3018088"/>
            <a:ext cx="550104" cy="550104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7" name="AutoShape 17"/>
          <p:cNvSpPr/>
          <p:nvPr/>
        </p:nvSpPr>
        <p:spPr>
          <a:xfrm>
            <a:off x="4629608" y="1237957"/>
            <a:ext cx="550104" cy="550104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8" name="AutoShape 18"/>
          <p:cNvSpPr/>
          <p:nvPr/>
        </p:nvSpPr>
        <p:spPr>
          <a:xfrm>
            <a:off x="3911804" y="1237957"/>
            <a:ext cx="550104" cy="550104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9" name="TextBox 19"/>
          <p:cNvSpPr txBox="1"/>
          <p:nvPr/>
        </p:nvSpPr>
        <p:spPr>
          <a:xfrm>
            <a:off x="4154126" y="4719412"/>
            <a:ext cx="765990" cy="47244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en-US" sz="2325" b="1" dirty="0">
                <a:solidFill>
                  <a:srgbClr val="FFFFFF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03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162763" y="3056920"/>
            <a:ext cx="765990" cy="47244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en-US" sz="2325" b="1">
                <a:solidFill>
                  <a:srgbClr val="FFFFFF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4162763" y="1276789"/>
            <a:ext cx="765990" cy="47244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en-US" sz="2325" b="1">
                <a:solidFill>
                  <a:srgbClr val="FFFFFF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</a:t>
            </a:r>
          </a:p>
        </p:txBody>
      </p:sp>
    </p:spTree>
  </p:cSld>
  <p:clrMapOvr>
    <a:masterClrMapping/>
  </p:clrMapOvr>
  <p:transition spd="slow">
    <p:randomBar dir="vert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85901" y="1362476"/>
            <a:ext cx="8946338" cy="55578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自然风光</a:t>
            </a:r>
            <a:endParaRPr lang="en-US" sz="24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685901" y="2024509"/>
            <a:ext cx="8972550" cy="76378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天水拥有得天独厚的自然环境，美丽的麦积山、清澈的渭河水，以及四季分明的气候，都给我的童年留下了深刻的印象</a:t>
            </a:r>
            <a:r>
              <a:rPr 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 dirty="0" err="1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对家乡</a:t>
            </a:r>
            <a:r>
              <a:rPr lang="zh-CN" altLang="en-US" sz="3000" b="1" dirty="0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印象</a:t>
            </a:r>
            <a:endParaRPr lang="en-US" sz="3000" b="1" dirty="0">
              <a:solidFill>
                <a:schemeClr val="dk2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838598" y="1564792"/>
            <a:ext cx="353467" cy="353467"/>
            <a:chOff x="838598" y="1564792"/>
            <a:chExt cx="353467" cy="353467"/>
          </a:xfrm>
        </p:grpSpPr>
        <p:sp>
          <p:nvSpPr>
            <p:cNvPr id="6" name="AutoShape 6"/>
            <p:cNvSpPr/>
            <p:nvPr/>
          </p:nvSpPr>
          <p:spPr>
            <a:xfrm>
              <a:off x="920082" y="1646276"/>
              <a:ext cx="190500" cy="190500"/>
            </a:xfrm>
            <a:prstGeom prst="ellipse">
              <a:avLst/>
            </a:prstGeom>
            <a:solidFill>
              <a:schemeClr val="accent1">
                <a:alpha val="100000"/>
              </a:schemeClr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AutoShape 7"/>
            <p:cNvSpPr/>
            <p:nvPr/>
          </p:nvSpPr>
          <p:spPr>
            <a:xfrm>
              <a:off x="838598" y="1564792"/>
              <a:ext cx="353467" cy="353467"/>
            </a:xfrm>
            <a:prstGeom prst="ellipse">
              <a:avLst/>
            </a:prstGeom>
            <a:solidFill>
              <a:schemeClr val="accent1">
                <a:alpha val="16000"/>
              </a:schemeClr>
            </a:solid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685901" y="3189254"/>
            <a:ext cx="8946338" cy="55578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人文历史</a:t>
            </a:r>
            <a:endParaRPr lang="en-US" sz="24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685901" y="3851288"/>
            <a:ext cx="8972550" cy="76378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天水历史悠久，文化底蕴深厚。家乡的伏羲文化、大地湾遗址等，都让我深感自豪。每逢传统节日，家乡人民都会举行丰富多彩的庆祝活动，热闹非凡。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838598" y="3391571"/>
            <a:ext cx="353467" cy="353467"/>
            <a:chOff x="838598" y="3391571"/>
            <a:chExt cx="353467" cy="353467"/>
          </a:xfrm>
        </p:grpSpPr>
        <p:sp>
          <p:nvSpPr>
            <p:cNvPr id="11" name="AutoShape 11"/>
            <p:cNvSpPr/>
            <p:nvPr/>
          </p:nvSpPr>
          <p:spPr>
            <a:xfrm>
              <a:off x="920082" y="3473055"/>
              <a:ext cx="190500" cy="190500"/>
            </a:xfrm>
            <a:prstGeom prst="ellipse">
              <a:avLst/>
            </a:prstGeom>
            <a:solidFill>
              <a:schemeClr val="accent1">
                <a:alpha val="100000"/>
              </a:schemeClr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" name="AutoShape 12"/>
            <p:cNvSpPr/>
            <p:nvPr/>
          </p:nvSpPr>
          <p:spPr>
            <a:xfrm>
              <a:off x="838598" y="3391571"/>
              <a:ext cx="353467" cy="353467"/>
            </a:xfrm>
            <a:prstGeom prst="ellipse">
              <a:avLst/>
            </a:prstGeom>
            <a:solidFill>
              <a:schemeClr val="accent1">
                <a:alpha val="16000"/>
              </a:schemeClr>
            </a:solid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685901" y="4975292"/>
            <a:ext cx="8946338" cy="55578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美食特色</a:t>
            </a:r>
            <a:endParaRPr lang="en-US" sz="24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685901" y="5637325"/>
            <a:ext cx="8972550" cy="76378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天水的美食也让我难以忘怀。香喷喷的呱呱、酸辣可口的擀面皮，还有甜而不腻的油糕，都是我最爱的家乡味道</a:t>
            </a:r>
            <a:r>
              <a:rPr 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838598" y="5177608"/>
            <a:ext cx="353467" cy="353467"/>
            <a:chOff x="838598" y="5177608"/>
            <a:chExt cx="353467" cy="353467"/>
          </a:xfrm>
        </p:grpSpPr>
        <p:sp>
          <p:nvSpPr>
            <p:cNvPr id="16" name="AutoShape 16"/>
            <p:cNvSpPr/>
            <p:nvPr/>
          </p:nvSpPr>
          <p:spPr>
            <a:xfrm>
              <a:off x="920082" y="5259092"/>
              <a:ext cx="190500" cy="190500"/>
            </a:xfrm>
            <a:prstGeom prst="ellipse">
              <a:avLst/>
            </a:prstGeom>
            <a:solidFill>
              <a:schemeClr val="accent1">
                <a:alpha val="100000"/>
              </a:schemeClr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" name="AutoShape 17"/>
            <p:cNvSpPr/>
            <p:nvPr/>
          </p:nvSpPr>
          <p:spPr>
            <a:xfrm>
              <a:off x="838598" y="5177608"/>
              <a:ext cx="353467" cy="353467"/>
            </a:xfrm>
            <a:prstGeom prst="ellipse">
              <a:avLst/>
            </a:prstGeom>
            <a:solidFill>
              <a:schemeClr val="accent1">
                <a:alpha val="16000"/>
              </a:schemeClr>
            </a:solidFill>
          </p:spPr>
          <p:txBody>
            <a:bodyPr/>
            <a:lstStyle/>
            <a:p>
              <a:endParaRPr lang="zh-CN" altLang="en-US"/>
            </a:p>
          </p:txBody>
        </p:sp>
      </p:grpSp>
      <p:cxnSp>
        <p:nvCxnSpPr>
          <p:cNvPr id="18" name="Connector 18"/>
          <p:cNvCxnSpPr/>
          <p:nvPr/>
        </p:nvCxnSpPr>
        <p:spPr>
          <a:xfrm>
            <a:off x="1015332" y="1728028"/>
            <a:ext cx="0" cy="5214957"/>
          </a:xfrm>
          <a:prstGeom prst="line">
            <a:avLst/>
          </a:prstGeom>
          <a:ln w="19050">
            <a:solidFill>
              <a:schemeClr val="accent1"/>
            </a:solidFill>
            <a:prstDash val="dash"/>
            <a:headEnd type="none"/>
            <a:tailEnd type="triangle"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133600" y="2267920"/>
            <a:ext cx="7924800" cy="1876425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9225" b="1">
                <a:solidFill>
                  <a:srgbClr val="1E3739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THANKS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624263" y="3976667"/>
            <a:ext cx="4943475" cy="495300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000">
                <a:solidFill>
                  <a:srgbClr val="77A1A7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感谢观看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722411" y="3798772"/>
            <a:ext cx="7813795" cy="1827334"/>
          </a:xfrm>
          <a:prstGeom prst="roundRect">
            <a:avLst>
              <a:gd name="adj" fmla="val 16667"/>
            </a:avLst>
          </a:prstGeom>
          <a:solidFill>
            <a:schemeClr val="lt2">
              <a:alpha val="8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3" name="AutoShape 3"/>
          <p:cNvSpPr/>
          <p:nvPr/>
        </p:nvSpPr>
        <p:spPr>
          <a:xfrm>
            <a:off x="722411" y="1733162"/>
            <a:ext cx="7813795" cy="1827334"/>
          </a:xfrm>
          <a:prstGeom prst="roundRect">
            <a:avLst>
              <a:gd name="adj" fmla="val 16667"/>
            </a:avLst>
          </a:prstGeom>
          <a:solidFill>
            <a:schemeClr val="lt2">
              <a:alpha val="80000"/>
            </a:schemeClr>
          </a:solidFill>
        </p:spPr>
        <p:txBody>
          <a:bodyPr/>
          <a:lstStyle/>
          <a:p>
            <a:endParaRPr lang="zh-CN" altLang="en-US"/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alphaModFix/>
          </a:blip>
          <a:srcRect l="15568" r="15568"/>
          <a:stretch>
            <a:fillRect/>
          </a:stretch>
        </p:blipFill>
        <p:spPr>
          <a:xfrm>
            <a:off x="8040216" y="908720"/>
            <a:ext cx="3831201" cy="4820236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30579" y="2089154"/>
            <a:ext cx="6238875" cy="637972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地理位置</a:t>
            </a:r>
            <a:endParaRPr lang="en-US" sz="24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30579" y="2610429"/>
            <a:ext cx="6238875" cy="950067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天水位于甘肃省东南部，地处秦岭西段、渭水中游，是甘肃的东大门</a:t>
            </a:r>
            <a:r>
              <a:rPr 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30579" y="3916488"/>
            <a:ext cx="6238875" cy="637972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气候特点</a:t>
            </a:r>
            <a:endParaRPr lang="en-US" sz="24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30578" y="4437112"/>
            <a:ext cx="6238875" cy="936429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天水属于温带半湿润气候，四季分明，光照充足，气候宜人。夏季炎热多雨，冬季寒冷干燥，春秋季节温和舒适</a:t>
            </a:r>
            <a:r>
              <a:rPr 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地理位置与气候特点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/>
      <p:bldP spid="6" grpId="0"/>
      <p:bldP spid="7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/>
          </a:blip>
          <a:srcRect l="12500" r="12500"/>
          <a:stretch>
            <a:fillRect/>
          </a:stretch>
        </p:blipFill>
        <p:spPr>
          <a:xfrm>
            <a:off x="503060" y="1175256"/>
            <a:ext cx="3938035" cy="5250714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4232060" y="1271435"/>
            <a:ext cx="7211308" cy="4522346"/>
          </a:xfrm>
          <a:prstGeom prst="roundRect">
            <a:avLst>
              <a:gd name="adj" fmla="val 4504"/>
            </a:avLst>
          </a:prstGeom>
          <a:solidFill>
            <a:srgbClr val="FFFFFF">
              <a:alpha val="100000"/>
            </a:srgbClr>
          </a:solidFill>
          <a:effectLst>
            <a:outerShdw blurRad="381000">
              <a:srgbClr val="000000">
                <a:alpha val="7000"/>
              </a:srgb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4" name="TextBox 4"/>
          <p:cNvSpPr txBox="1"/>
          <p:nvPr/>
        </p:nvSpPr>
        <p:spPr>
          <a:xfrm>
            <a:off x="4599214" y="2711090"/>
            <a:ext cx="6477000" cy="1257743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天水历史悠久，是秦人、秦文化的发祥地，具有8000多年的文明史。境内有人类活动历史可以追溯到新石器时代，“天水放马滩秦简”的出土地。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599214" y="2143575"/>
            <a:ext cx="6477000" cy="645267"/>
          </a:xfrm>
          <a:prstGeom prst="rect">
            <a:avLst/>
          </a:prstGeom>
        </p:spPr>
        <p:txBody>
          <a:bodyPr vert="horz" wrap="square" lIns="123825" tIns="123825" rIns="57150" bIns="123825" rtlCol="0" anchor="b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历史沿革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599214" y="4589063"/>
            <a:ext cx="6477000" cy="1271524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天水文化底蕴深厚，拥有众多历史遗迹和文化景观。伏羲文化、大地湾文化、秦早期文化、三国文化、石窟艺术等构成了天水历史文化的瑰丽画卷。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599214" y="4153214"/>
            <a:ext cx="6477000" cy="645267"/>
          </a:xfrm>
          <a:prstGeom prst="rect">
            <a:avLst/>
          </a:prstGeom>
        </p:spPr>
        <p:txBody>
          <a:bodyPr vert="horz" wrap="square" lIns="123825" tIns="123825" rIns="57150" bIns="123825" rtlCol="0" anchor="b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文化底蕴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历史文化背景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5773" r="25773"/>
          <a:stretch>
            <a:fillRect/>
          </a:stretch>
        </p:blipFill>
        <p:spPr>
          <a:xfrm>
            <a:off x="607828" y="1538993"/>
            <a:ext cx="3394942" cy="1865457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593401" y="2941655"/>
            <a:ext cx="3394942" cy="2857500"/>
          </a:xfrm>
          <a:prstGeom prst="roundRect">
            <a:avLst>
              <a:gd name="adj" fmla="val 7195"/>
            </a:avLst>
          </a:prstGeom>
          <a:solidFill>
            <a:srgbClr val="FFFFFF">
              <a:alpha val="100000"/>
            </a:srgbClr>
          </a:solidFill>
          <a:effectLst>
            <a:outerShdw blurRad="342900">
              <a:srgbClr val="000000">
                <a:alpha val="5000"/>
              </a:srgbClr>
            </a:outerShdw>
          </a:effectLst>
        </p:spPr>
        <p:txBody>
          <a:bodyPr/>
          <a:lstStyle/>
          <a:p>
            <a:endParaRPr lang="zh-CN" altLang="en-US" dirty="0"/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173746" y="1560215"/>
            <a:ext cx="3394942" cy="1865457"/>
          </a:xfrm>
          <a:prstGeom prst="rect">
            <a:avLst/>
          </a:prstGeom>
        </p:spPr>
      </p:pic>
      <p:sp>
        <p:nvSpPr>
          <p:cNvPr id="5" name="AutoShape 5"/>
          <p:cNvSpPr/>
          <p:nvPr/>
        </p:nvSpPr>
        <p:spPr>
          <a:xfrm>
            <a:off x="8173746" y="2941655"/>
            <a:ext cx="3394942" cy="2857500"/>
          </a:xfrm>
          <a:prstGeom prst="roundRect">
            <a:avLst>
              <a:gd name="adj" fmla="val 7195"/>
            </a:avLst>
          </a:prstGeom>
          <a:solidFill>
            <a:srgbClr val="FFFFFF">
              <a:alpha val="100000"/>
            </a:srgbClr>
          </a:solidFill>
          <a:effectLst>
            <a:outerShdw blurRad="342900">
              <a:srgbClr val="000000">
                <a:alpha val="5000"/>
              </a:srgb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6" name="TextBox 6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经济发展现状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29057" y="3284984"/>
            <a:ext cx="3183452" cy="559238"/>
          </a:xfrm>
          <a:prstGeom prst="rect">
            <a:avLst/>
          </a:prstGeom>
        </p:spPr>
        <p:txBody>
          <a:bodyPr vert="horz" wrap="square" lIns="66008" tIns="33052" rIns="66008" bIns="33052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 err="1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农业产业</a:t>
            </a:r>
            <a:endParaRPr lang="en-US" sz="2400" b="1" dirty="0">
              <a:solidFill>
                <a:srgbClr val="000000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11743" y="4164695"/>
            <a:ext cx="3018080" cy="1613061"/>
          </a:xfrm>
          <a:prstGeom prst="rect">
            <a:avLst/>
          </a:prstGeom>
        </p:spPr>
        <p:txBody>
          <a:bodyPr vert="horz" wrap="square" lIns="66008" tIns="33052" rIns="66008" bIns="33052" rtlCol="0" anchor="t" anchorCtr="0"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sz="1500" dirty="0" err="1">
                <a:solidFill>
                  <a:srgbClr val="000000">
                    <a:alpha val="69804"/>
                    <a:alpha val="7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天水农业发达，以种植小麦、玉米、马铃薯等农作物为主，同时大力发展林果业和畜牧业，形成了多元化的农业产业结构</a:t>
            </a:r>
            <a:r>
              <a:rPr lang="en-US" sz="1500" dirty="0">
                <a:solidFill>
                  <a:srgbClr val="000000">
                    <a:alpha val="69804"/>
                    <a:alpha val="7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4412729" y="1560215"/>
            <a:ext cx="3394942" cy="1865457"/>
          </a:xfrm>
          <a:prstGeom prst="rect">
            <a:avLst/>
          </a:prstGeom>
        </p:spPr>
      </p:pic>
      <p:sp>
        <p:nvSpPr>
          <p:cNvPr id="10" name="AutoShape 10"/>
          <p:cNvSpPr/>
          <p:nvPr/>
        </p:nvSpPr>
        <p:spPr>
          <a:xfrm>
            <a:off x="4398302" y="2941655"/>
            <a:ext cx="3394942" cy="2857500"/>
          </a:xfrm>
          <a:prstGeom prst="roundRect">
            <a:avLst>
              <a:gd name="adj" fmla="val 7195"/>
            </a:avLst>
          </a:prstGeom>
          <a:solidFill>
            <a:srgbClr val="FFFFFF">
              <a:alpha val="100000"/>
            </a:srgbClr>
          </a:solidFill>
          <a:effectLst>
            <a:outerShdw blurRad="342900">
              <a:srgbClr val="000000">
                <a:alpha val="5000"/>
              </a:srgb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4496532" y="3285753"/>
            <a:ext cx="3183452" cy="559238"/>
          </a:xfrm>
          <a:prstGeom prst="rect">
            <a:avLst/>
          </a:prstGeom>
        </p:spPr>
        <p:txBody>
          <a:bodyPr vert="horz" wrap="square" lIns="66008" tIns="33052" rIns="66008" bIns="33052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 err="1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工业发展</a:t>
            </a:r>
            <a:endParaRPr lang="en-US" sz="2400" b="1" dirty="0">
              <a:solidFill>
                <a:srgbClr val="000000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8294975" y="3256764"/>
            <a:ext cx="3183452" cy="559238"/>
          </a:xfrm>
          <a:prstGeom prst="rect">
            <a:avLst/>
          </a:prstGeom>
        </p:spPr>
        <p:txBody>
          <a:bodyPr vert="horz" wrap="square" lIns="66008" tIns="33052" rIns="66008" bIns="33052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dirty="0" err="1">
                <a:solidFill>
                  <a:srgbClr val="000000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旅游业兴起</a:t>
            </a:r>
            <a:endParaRPr lang="en-US" sz="2400" b="1" dirty="0">
              <a:solidFill>
                <a:srgbClr val="000000">
                  <a:alpha val="10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4594368" y="4164695"/>
            <a:ext cx="3018080" cy="1613061"/>
          </a:xfrm>
          <a:prstGeom prst="rect">
            <a:avLst/>
          </a:prstGeom>
        </p:spPr>
        <p:txBody>
          <a:bodyPr vert="horz" wrap="square" lIns="66008" tIns="33052" rIns="66008" bIns="33052" rtlCol="0" anchor="t" anchorCtr="0"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sz="1500">
                <a:solidFill>
                  <a:srgbClr val="000000">
                    <a:alpha val="69804"/>
                    <a:alpha val="7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天水工业基础雄厚，以机械制造、电子信息、轻工纺织等为主导产业，拥有一批知名企业和品牌产品。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377661" y="4164695"/>
            <a:ext cx="3018080" cy="1613061"/>
          </a:xfrm>
          <a:prstGeom prst="rect">
            <a:avLst/>
          </a:prstGeom>
        </p:spPr>
        <p:txBody>
          <a:bodyPr vert="horz" wrap="square" lIns="66008" tIns="33052" rIns="66008" bIns="33052" rtlCol="0" anchor="t" anchorCtr="0"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sz="1500">
                <a:solidFill>
                  <a:srgbClr val="000000">
                    <a:alpha val="69804"/>
                    <a:alpha val="7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随着旅游业的兴起，天水依托丰富的旅游资源，大力发展旅游经济，成为甘肃省重要的旅游目的地之一。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/>
          </a:blip>
          <a:srcRect l="16750" r="16750"/>
          <a:stretch>
            <a:fillRect/>
          </a:stretch>
        </p:blipFill>
        <p:spPr>
          <a:xfrm>
            <a:off x="476023" y="1726817"/>
            <a:ext cx="4434840" cy="4434841"/>
          </a:xfrm>
          <a:prstGeom prst="round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5562187" y="4602605"/>
            <a:ext cx="6000750" cy="711336"/>
          </a:xfrm>
          <a:prstGeom prst="rect">
            <a:avLst/>
          </a:prstGeom>
        </p:spPr>
        <p:txBody>
          <a:bodyPr vert="horz" wrap="square" lIns="123825" tIns="123825" rIns="57150" bIns="123825" rtlCol="0" anchor="b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民俗风情</a:t>
            </a:r>
            <a:endParaRPr lang="en-US" sz="24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5267801" y="5273346"/>
            <a:ext cx="6477000" cy="9144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天水民俗风情独特，有丰富多彩的民间艺术和独具特色的地方节庆活动，如天水社火、秦安小曲等，让游客感受到浓郁的乡土气息</a:t>
            </a:r>
            <a:r>
              <a:rPr 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</p:txBody>
      </p:sp>
      <p:sp>
        <p:nvSpPr>
          <p:cNvPr id="5" name="AutoShape 5"/>
          <p:cNvSpPr/>
          <p:nvPr/>
        </p:nvSpPr>
        <p:spPr>
          <a:xfrm>
            <a:off x="5267801" y="1835975"/>
            <a:ext cx="238125" cy="238125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562187" y="1621998"/>
            <a:ext cx="6000750" cy="666079"/>
          </a:xfrm>
          <a:prstGeom prst="rect">
            <a:avLst/>
          </a:prstGeom>
        </p:spPr>
        <p:txBody>
          <a:bodyPr vert="horz" wrap="square" lIns="123825" tIns="123825" rIns="57150" bIns="123825" rtlCol="0" anchor="b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名胜古迹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267801" y="2234038"/>
            <a:ext cx="6477000" cy="9144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天水拥有众多名胜古迹，如麦积山石窟、伏羲庙、南郭寺等，吸引了大量游客前来观光游览。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562187" y="3262274"/>
            <a:ext cx="6000750" cy="697555"/>
          </a:xfrm>
          <a:prstGeom prst="rect">
            <a:avLst/>
          </a:prstGeom>
        </p:spPr>
        <p:txBody>
          <a:bodyPr vert="horz" wrap="square" lIns="123825" tIns="123825" rIns="57150" bIns="123825" rtlCol="0" anchor="b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自然风光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267801" y="3896612"/>
            <a:ext cx="6477000" cy="9144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天水自然风光秀丽，有秦岭山脉的雄浑壮丽、渭水河畔的秀美风光等，让人流连忘返。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旅游资源概览</a:t>
            </a:r>
          </a:p>
        </p:txBody>
      </p:sp>
      <p:sp>
        <p:nvSpPr>
          <p:cNvPr id="11" name="AutoShape 11"/>
          <p:cNvSpPr/>
          <p:nvPr/>
        </p:nvSpPr>
        <p:spPr>
          <a:xfrm>
            <a:off x="5267801" y="3491989"/>
            <a:ext cx="238125" cy="238125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2" name="AutoShape 12"/>
          <p:cNvSpPr/>
          <p:nvPr/>
        </p:nvSpPr>
        <p:spPr>
          <a:xfrm>
            <a:off x="5277601" y="4906503"/>
            <a:ext cx="238125" cy="238125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85901" y="1362476"/>
            <a:ext cx="8946338" cy="55578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麦积山风景名胜区</a:t>
            </a:r>
            <a:endParaRPr lang="en-US" sz="24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685901" y="2024509"/>
            <a:ext cx="8972550" cy="76378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麦积山是天水最著名的山脉之一，以其险峻的山势和丰富的文化底蕴吸引着无数游客。这里既有北方山峦的雄浑气势，又不失江南山水的秀丽之美。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著名山脉与河流介绍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838598" y="1564792"/>
            <a:ext cx="353467" cy="353467"/>
            <a:chOff x="838598" y="1564792"/>
            <a:chExt cx="353467" cy="353467"/>
          </a:xfrm>
        </p:grpSpPr>
        <p:sp>
          <p:nvSpPr>
            <p:cNvPr id="6" name="AutoShape 6"/>
            <p:cNvSpPr/>
            <p:nvPr/>
          </p:nvSpPr>
          <p:spPr>
            <a:xfrm>
              <a:off x="920082" y="1646276"/>
              <a:ext cx="190500" cy="190500"/>
            </a:xfrm>
            <a:prstGeom prst="ellipse">
              <a:avLst/>
            </a:prstGeom>
            <a:solidFill>
              <a:schemeClr val="accent1">
                <a:alpha val="100000"/>
              </a:schemeClr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AutoShape 7"/>
            <p:cNvSpPr/>
            <p:nvPr/>
          </p:nvSpPr>
          <p:spPr>
            <a:xfrm>
              <a:off x="838598" y="1564792"/>
              <a:ext cx="353467" cy="353467"/>
            </a:xfrm>
            <a:prstGeom prst="ellipse">
              <a:avLst/>
            </a:prstGeom>
            <a:solidFill>
              <a:schemeClr val="accent1">
                <a:alpha val="16000"/>
              </a:schemeClr>
            </a:solid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685901" y="3189254"/>
            <a:ext cx="8946338" cy="55578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渭河</a:t>
            </a:r>
            <a:endParaRPr lang="en-US" sz="24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685901" y="3851288"/>
            <a:ext cx="8972550" cy="76378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渭河是天水境内最重要的河流，它孕育了这片土地上的文明，也见证了历史的变迁。渭河两岸风光秀丽，是休闲、观光的好去处</a:t>
            </a:r>
            <a:r>
              <a:rPr 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838598" y="3391571"/>
            <a:ext cx="353467" cy="353467"/>
            <a:chOff x="838598" y="3391571"/>
            <a:chExt cx="353467" cy="353467"/>
          </a:xfrm>
        </p:grpSpPr>
        <p:sp>
          <p:nvSpPr>
            <p:cNvPr id="11" name="AutoShape 11"/>
            <p:cNvSpPr/>
            <p:nvPr/>
          </p:nvSpPr>
          <p:spPr>
            <a:xfrm>
              <a:off x="920082" y="3473055"/>
              <a:ext cx="190500" cy="190500"/>
            </a:xfrm>
            <a:prstGeom prst="ellipse">
              <a:avLst/>
            </a:prstGeom>
            <a:solidFill>
              <a:schemeClr val="accent1">
                <a:alpha val="100000"/>
              </a:schemeClr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" name="AutoShape 12"/>
            <p:cNvSpPr/>
            <p:nvPr/>
          </p:nvSpPr>
          <p:spPr>
            <a:xfrm>
              <a:off x="838598" y="3391571"/>
              <a:ext cx="353467" cy="353467"/>
            </a:xfrm>
            <a:prstGeom prst="ellipse">
              <a:avLst/>
            </a:prstGeom>
            <a:solidFill>
              <a:schemeClr val="accent1">
                <a:alpha val="16000"/>
              </a:schemeClr>
            </a:solidFill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685901" y="4975292"/>
            <a:ext cx="8946338" cy="55578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 err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其他山脉与河流</a:t>
            </a:r>
            <a:endParaRPr lang="en-US" sz="2400" b="1" dirty="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685901" y="5637325"/>
            <a:ext cx="8972550" cy="76378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 dirty="0" err="1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此外，天水还有石门山、仙人崖等著名山脉，以及藉河、牛头河等河流，共同构成了天水独特的山水景观</a:t>
            </a:r>
            <a:r>
              <a:rPr lang="en-US" sz="1500" dirty="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838598" y="5177608"/>
            <a:ext cx="353467" cy="353467"/>
            <a:chOff x="838598" y="5177608"/>
            <a:chExt cx="353467" cy="353467"/>
          </a:xfrm>
        </p:grpSpPr>
        <p:sp>
          <p:nvSpPr>
            <p:cNvPr id="16" name="AutoShape 16"/>
            <p:cNvSpPr/>
            <p:nvPr/>
          </p:nvSpPr>
          <p:spPr>
            <a:xfrm>
              <a:off x="920082" y="5259092"/>
              <a:ext cx="190500" cy="190500"/>
            </a:xfrm>
            <a:prstGeom prst="ellipse">
              <a:avLst/>
            </a:prstGeom>
            <a:solidFill>
              <a:schemeClr val="accent1">
                <a:alpha val="100000"/>
              </a:schemeClr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" name="AutoShape 17"/>
            <p:cNvSpPr/>
            <p:nvPr/>
          </p:nvSpPr>
          <p:spPr>
            <a:xfrm>
              <a:off x="838598" y="5177608"/>
              <a:ext cx="353467" cy="353467"/>
            </a:xfrm>
            <a:prstGeom prst="ellipse">
              <a:avLst/>
            </a:prstGeom>
            <a:solidFill>
              <a:schemeClr val="accent1">
                <a:alpha val="16000"/>
              </a:schemeClr>
            </a:solidFill>
          </p:spPr>
          <p:txBody>
            <a:bodyPr/>
            <a:lstStyle/>
            <a:p>
              <a:endParaRPr lang="zh-CN" altLang="en-US"/>
            </a:p>
          </p:txBody>
        </p:sp>
      </p:grpSp>
      <p:cxnSp>
        <p:nvCxnSpPr>
          <p:cNvPr id="18" name="Connector 18"/>
          <p:cNvCxnSpPr/>
          <p:nvPr/>
        </p:nvCxnSpPr>
        <p:spPr>
          <a:xfrm>
            <a:off x="1015332" y="1728028"/>
            <a:ext cx="0" cy="5214957"/>
          </a:xfrm>
          <a:prstGeom prst="line">
            <a:avLst/>
          </a:prstGeom>
          <a:ln w="19050">
            <a:solidFill>
              <a:schemeClr val="accent1"/>
            </a:solidFill>
            <a:prstDash val="dash"/>
            <a:headEnd type="none"/>
            <a:tailEnd type="triangle"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8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991703" y="2182244"/>
            <a:ext cx="4197397" cy="3287589"/>
            <a:chOff x="3991703" y="2182244"/>
            <a:chExt cx="4197397" cy="3287589"/>
          </a:xfrm>
        </p:grpSpPr>
        <p:sp>
          <p:nvSpPr>
            <p:cNvPr id="3" name="AutoShape 3"/>
            <p:cNvSpPr/>
            <p:nvPr/>
          </p:nvSpPr>
          <p:spPr>
            <a:xfrm>
              <a:off x="3991703" y="2182244"/>
              <a:ext cx="4197397" cy="3287589"/>
            </a:xfrm>
            <a:prstGeom prst="roundRect">
              <a:avLst>
                <a:gd name="adj" fmla="val 14971"/>
              </a:avLst>
            </a:prstGeom>
            <a:solidFill>
              <a:schemeClr val="accent1">
                <a:alpha val="56000"/>
              </a:schemeClr>
            </a:solidFill>
            <a:ln w="19050">
              <a:solidFill>
                <a:schemeClr val="accent1">
                  <a:alpha val="56000"/>
                </a:schemeClr>
              </a:solidFill>
              <a:prstDash val="soli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AutoShape 4"/>
            <p:cNvSpPr/>
            <p:nvPr/>
          </p:nvSpPr>
          <p:spPr>
            <a:xfrm>
              <a:off x="4071086" y="2269643"/>
              <a:ext cx="4038630" cy="3112790"/>
            </a:xfrm>
            <a:prstGeom prst="roundRect">
              <a:avLst>
                <a:gd name="adj" fmla="val 13160"/>
              </a:avLst>
            </a:prstGeom>
            <a:solidFill>
              <a:schemeClr val="accent1">
                <a:alpha val="100000"/>
              </a:schemeClr>
            </a:solidFill>
            <a:ln w="19050">
              <a:solidFill>
                <a:schemeClr val="accent1">
                  <a:alpha val="100000"/>
                </a:schemeClr>
              </a:solidFill>
              <a:prstDash val="solid"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19323" y="3764402"/>
            <a:ext cx="3587258" cy="971550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rmAutofit/>
          </a:bodyPr>
          <a:lstStyle/>
          <a:p>
            <a:pPr algn="r">
              <a:lnSpc>
                <a:spcPct val="120000"/>
              </a:lnSpc>
              <a:spcBef>
                <a:spcPct val="0"/>
              </a:spcBef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天水境内分布着广泛的丹霞地貌，以红色的山块和陡峭的山崖为主要特征，极具观赏价值。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384352" y="3764402"/>
            <a:ext cx="3588325" cy="971550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rmAutofit/>
          </a:bodyPr>
          <a:lstStyle/>
          <a:p>
            <a:pPr algn="l">
              <a:lnSpc>
                <a:spcPct val="120000"/>
              </a:lnSpc>
              <a:spcBef>
                <a:spcPct val="0"/>
              </a:spcBef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天水的峡谷地貌也十分发育，如麦积山峡谷、仙人崖峡谷等，这些峡谷深邃幽长，景色壮美。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274762" y="2727806"/>
            <a:ext cx="3631279" cy="2196465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/>
          <a:p>
            <a:pPr>
              <a:lnSpc>
                <a:spcPct val="140000"/>
              </a:lnSpc>
              <a:spcBef>
                <a:spcPct val="0"/>
              </a:spcBef>
            </a:pPr>
            <a:r>
              <a:rPr lang="en-US" sz="1575">
                <a:solidFill>
                  <a:srgbClr val="FFFFFF">
                    <a:alpha val="10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天水地处黄土高原与秦岭山脉的过渡地带，地貌类型多样，既有辽阔的黄土塬，也有险峻的山地峡谷。这些独特的地貌景观为天水增添了别样的风采。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19323" y="3090968"/>
            <a:ext cx="3587258" cy="507497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rmAutofit/>
          </a:bodyPr>
          <a:lstStyle/>
          <a:p>
            <a:pPr algn="r">
              <a:lnSpc>
                <a:spcPct val="77000"/>
              </a:lnSpc>
            </a:pPr>
            <a:r>
              <a:rPr lang="en-US" sz="2025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丹霞地貌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385419" y="3090968"/>
            <a:ext cx="3587258" cy="507497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rmAutofit/>
          </a:bodyPr>
          <a:lstStyle/>
          <a:p>
            <a:pPr algn="l">
              <a:lnSpc>
                <a:spcPct val="77000"/>
              </a:lnSpc>
            </a:pPr>
            <a:r>
              <a:rPr lang="en-US" sz="2025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峡谷地貌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独特地貌及地质奇观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38738" y="3745869"/>
            <a:ext cx="3109482" cy="571500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大地湾遗址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38738" y="4379720"/>
            <a:ext cx="3109482" cy="1210076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 algn="ctr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展示了新石器时代早期的人类活动，包括房屋遗址、陶器碎片等。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古代文明遗址发掘情况</a:t>
            </a:r>
          </a:p>
        </p:txBody>
      </p:sp>
      <p:sp>
        <p:nvSpPr>
          <p:cNvPr id="5" name="AutoShape 5"/>
          <p:cNvSpPr/>
          <p:nvPr/>
        </p:nvSpPr>
        <p:spPr>
          <a:xfrm>
            <a:off x="1383610" y="1948774"/>
            <a:ext cx="1419738" cy="1419738"/>
          </a:xfrm>
          <a:prstGeom prst="ellipse">
            <a:avLst/>
          </a:prstGeom>
          <a:solidFill>
            <a:schemeClr val="lt2">
              <a:alpha val="8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6" name="Freeform 6"/>
          <p:cNvSpPr/>
          <p:nvPr/>
        </p:nvSpPr>
        <p:spPr>
          <a:xfrm>
            <a:off x="1797700" y="2410489"/>
            <a:ext cx="591557" cy="591557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800" y="79486"/>
                </a:moveTo>
                <a:cubicBezTo>
                  <a:pt x="152800" y="79486"/>
                  <a:pt x="133750" y="38891"/>
                  <a:pt x="90888" y="38891"/>
                </a:cubicBezTo>
                <a:cubicBezTo>
                  <a:pt x="44053" y="38891"/>
                  <a:pt x="19450" y="78581"/>
                  <a:pt x="19450" y="118262"/>
                </a:cubicBezTo>
                <a:cubicBezTo>
                  <a:pt x="19450" y="184147"/>
                  <a:pt x="152800" y="265900"/>
                  <a:pt x="152800" y="265900"/>
                </a:cubicBezTo>
                <a:cubicBezTo>
                  <a:pt x="152800" y="265900"/>
                  <a:pt x="285350" y="184937"/>
                  <a:pt x="285350" y="118262"/>
                </a:cubicBezTo>
                <a:cubicBezTo>
                  <a:pt x="285350" y="77781"/>
                  <a:pt x="259956" y="38891"/>
                  <a:pt x="214713" y="38891"/>
                </a:cubicBezTo>
                <a:cubicBezTo>
                  <a:pt x="169469" y="38891"/>
                  <a:pt x="152800" y="79486"/>
                  <a:pt x="152800" y="79486"/>
                </a:cubicBezTo>
                <a:close/>
              </a:path>
            </a:pathLst>
          </a:custGeom>
          <a:solidFill>
            <a:schemeClr val="accent1">
              <a:alpha val="10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7" name="TextBox 7"/>
          <p:cNvSpPr txBox="1"/>
          <p:nvPr/>
        </p:nvSpPr>
        <p:spPr>
          <a:xfrm>
            <a:off x="4541259" y="3745869"/>
            <a:ext cx="3109482" cy="571500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麦积山石窟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488971" y="4379720"/>
            <a:ext cx="3109482" cy="1210076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 algn="ctr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著名的佛教艺术宝库，内有大量精美的壁画和雕塑，反映了古代宗教信仰和文化交流。</a:t>
            </a:r>
          </a:p>
        </p:txBody>
      </p:sp>
      <p:sp>
        <p:nvSpPr>
          <p:cNvPr id="9" name="AutoShape 9"/>
          <p:cNvSpPr/>
          <p:nvPr/>
        </p:nvSpPr>
        <p:spPr>
          <a:xfrm>
            <a:off x="5386131" y="1948774"/>
            <a:ext cx="1419738" cy="1419738"/>
          </a:xfrm>
          <a:prstGeom prst="ellipse">
            <a:avLst/>
          </a:prstGeom>
          <a:solidFill>
            <a:schemeClr val="lt2">
              <a:alpha val="8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0" name="Freeform 10"/>
          <p:cNvSpPr/>
          <p:nvPr/>
        </p:nvSpPr>
        <p:spPr>
          <a:xfrm>
            <a:off x="5800222" y="2410489"/>
            <a:ext cx="591557" cy="591557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800" y="79486"/>
                </a:moveTo>
                <a:cubicBezTo>
                  <a:pt x="152800" y="79486"/>
                  <a:pt x="133750" y="38891"/>
                  <a:pt x="90888" y="38891"/>
                </a:cubicBezTo>
                <a:cubicBezTo>
                  <a:pt x="44053" y="38891"/>
                  <a:pt x="19450" y="78581"/>
                  <a:pt x="19450" y="118262"/>
                </a:cubicBezTo>
                <a:cubicBezTo>
                  <a:pt x="19450" y="184147"/>
                  <a:pt x="152800" y="265900"/>
                  <a:pt x="152800" y="265900"/>
                </a:cubicBezTo>
                <a:cubicBezTo>
                  <a:pt x="152800" y="265900"/>
                  <a:pt x="285350" y="184937"/>
                  <a:pt x="285350" y="118262"/>
                </a:cubicBezTo>
                <a:cubicBezTo>
                  <a:pt x="285350" y="77781"/>
                  <a:pt x="259956" y="38891"/>
                  <a:pt x="214713" y="38891"/>
                </a:cubicBezTo>
                <a:cubicBezTo>
                  <a:pt x="169469" y="38891"/>
                  <a:pt x="152800" y="79486"/>
                  <a:pt x="152800" y="79486"/>
                </a:cubicBezTo>
                <a:close/>
              </a:path>
            </a:pathLst>
          </a:custGeom>
          <a:solidFill>
            <a:schemeClr val="accent1">
              <a:alpha val="10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8439204" y="3762244"/>
            <a:ext cx="3109482" cy="571500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李家龙宫遗址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439204" y="4396096"/>
            <a:ext cx="3109482" cy="1210076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 algn="ctr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据传为李唐王朝的发祥地，宫内建筑虽已毁，但基址保存完好，具有较高的历史研究价值。</a:t>
            </a:r>
          </a:p>
        </p:txBody>
      </p:sp>
      <p:sp>
        <p:nvSpPr>
          <p:cNvPr id="13" name="AutoShape 13"/>
          <p:cNvSpPr/>
          <p:nvPr/>
        </p:nvSpPr>
        <p:spPr>
          <a:xfrm>
            <a:off x="9284076" y="1965149"/>
            <a:ext cx="1419738" cy="1419738"/>
          </a:xfrm>
          <a:prstGeom prst="ellipse">
            <a:avLst/>
          </a:prstGeom>
          <a:solidFill>
            <a:schemeClr val="lt2">
              <a:alpha val="8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4" name="Freeform 14"/>
          <p:cNvSpPr/>
          <p:nvPr/>
        </p:nvSpPr>
        <p:spPr>
          <a:xfrm>
            <a:off x="9698167" y="2426865"/>
            <a:ext cx="591557" cy="591557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800" y="79486"/>
                </a:moveTo>
                <a:cubicBezTo>
                  <a:pt x="152800" y="79486"/>
                  <a:pt x="133750" y="38891"/>
                  <a:pt x="90888" y="38891"/>
                </a:cubicBezTo>
                <a:cubicBezTo>
                  <a:pt x="44053" y="38891"/>
                  <a:pt x="19450" y="78581"/>
                  <a:pt x="19450" y="118262"/>
                </a:cubicBezTo>
                <a:cubicBezTo>
                  <a:pt x="19450" y="184147"/>
                  <a:pt x="152800" y="265900"/>
                  <a:pt x="152800" y="265900"/>
                </a:cubicBezTo>
                <a:cubicBezTo>
                  <a:pt x="152800" y="265900"/>
                  <a:pt x="285350" y="184937"/>
                  <a:pt x="285350" y="118262"/>
                </a:cubicBezTo>
                <a:cubicBezTo>
                  <a:pt x="285350" y="77781"/>
                  <a:pt x="259956" y="38891"/>
                  <a:pt x="214713" y="38891"/>
                </a:cubicBezTo>
                <a:cubicBezTo>
                  <a:pt x="169469" y="38891"/>
                  <a:pt x="152800" y="79486"/>
                  <a:pt x="152800" y="79486"/>
                </a:cubicBezTo>
                <a:close/>
              </a:path>
            </a:pathLst>
          </a:custGeom>
          <a:solidFill>
            <a:schemeClr val="accent1">
              <a:alpha val="100000"/>
            </a:schemeClr>
          </a:solidFill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76023" y="1726817"/>
            <a:ext cx="4434841" cy="4434841"/>
          </a:xfrm>
          <a:prstGeom prst="round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5562187" y="4881292"/>
            <a:ext cx="6000750" cy="711336"/>
          </a:xfrm>
          <a:prstGeom prst="rect">
            <a:avLst/>
          </a:prstGeom>
        </p:spPr>
        <p:txBody>
          <a:bodyPr vert="horz" wrap="square" lIns="123825" tIns="123825" rIns="57150" bIns="123825" rtlCol="0" anchor="b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伏羲文化节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267801" y="5523753"/>
            <a:ext cx="6477000" cy="9144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为纪念人文始祖伏羲，天水会定期举办伏羲文化节，期间有祭祀、文艺演出等活动。</a:t>
            </a:r>
          </a:p>
        </p:txBody>
      </p:sp>
      <p:sp>
        <p:nvSpPr>
          <p:cNvPr id="5" name="AutoShape 5"/>
          <p:cNvSpPr/>
          <p:nvPr/>
        </p:nvSpPr>
        <p:spPr>
          <a:xfrm>
            <a:off x="5267801" y="1835975"/>
            <a:ext cx="238125" cy="238125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562187" y="1621998"/>
            <a:ext cx="6000750" cy="666079"/>
          </a:xfrm>
          <a:prstGeom prst="rect">
            <a:avLst/>
          </a:prstGeom>
        </p:spPr>
        <p:txBody>
          <a:bodyPr vert="horz" wrap="square" lIns="123825" tIns="123825" rIns="57150" bIns="123825" rtlCol="0" anchor="b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春节社火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267801" y="2234038"/>
            <a:ext cx="6477000" cy="9144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春节期间，天水各地会举行盛大的社火表演，包括舞龙、舞狮、旱船等传统节目，热闹非凡。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562187" y="3262274"/>
            <a:ext cx="6000750" cy="697555"/>
          </a:xfrm>
          <a:prstGeom prst="rect">
            <a:avLst/>
          </a:prstGeom>
        </p:spPr>
        <p:txBody>
          <a:bodyPr vert="horz" wrap="square" lIns="123825" tIns="123825" rIns="57150" bIns="123825" rtlCol="0" anchor="b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上九朝观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267801" y="3896612"/>
            <a:ext cx="6477000" cy="91440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每年农历正月初九，天水市民会前往玉泉观进香祈福，形成盛大的庙会活动。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传统节日庆典活动回顾</a:t>
            </a:r>
          </a:p>
        </p:txBody>
      </p:sp>
      <p:sp>
        <p:nvSpPr>
          <p:cNvPr id="11" name="AutoShape 11"/>
          <p:cNvSpPr/>
          <p:nvPr/>
        </p:nvSpPr>
        <p:spPr>
          <a:xfrm>
            <a:off x="5267801" y="3491989"/>
            <a:ext cx="238125" cy="238125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12" name="AutoShape 12"/>
          <p:cNvSpPr/>
          <p:nvPr/>
        </p:nvSpPr>
        <p:spPr>
          <a:xfrm>
            <a:off x="5267801" y="5117897"/>
            <a:ext cx="238125" cy="238125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>
    <p:randomBar dir="vert"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1F1F1F"/>
      </a:dk1>
      <a:lt1>
        <a:srgbClr val="D2EBEC"/>
      </a:lt1>
      <a:dk2>
        <a:srgbClr val="4E7971"/>
      </a:dk2>
      <a:lt2>
        <a:srgbClr val="B6D4D5"/>
      </a:lt2>
      <a:accent1>
        <a:srgbClr val="59AE93"/>
      </a:accent1>
      <a:accent2>
        <a:srgbClr val="59AE93"/>
      </a:accent2>
      <a:accent3>
        <a:srgbClr val="4EA187"/>
      </a:accent3>
      <a:accent4>
        <a:srgbClr val="4A957D"/>
      </a:accent4>
      <a:accent5>
        <a:srgbClr val="37896F"/>
      </a:accent5>
      <a:accent6>
        <a:srgbClr val="378069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42</TotalTime>
  <Words>444</Words>
  <Application>Microsoft Office PowerPoint</Application>
  <PresentationFormat>宽屏</PresentationFormat>
  <Paragraphs>86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等线</vt:lpstr>
      <vt:lpstr>微软雅黑</vt:lpstr>
      <vt:lpstr>微软雅黑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瑞杰 史</dc:creator>
  <cp:lastModifiedBy>瑞杰 史</cp:lastModifiedBy>
  <cp:revision>6</cp:revision>
  <dcterms:created xsi:type="dcterms:W3CDTF">2024-10-31T09:38:31Z</dcterms:created>
  <dcterms:modified xsi:type="dcterms:W3CDTF">2024-10-31T15:08:51Z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FA45277FDA2D4BE3A458680F8DDBDFE0_13</vt:lpwstr>
  </property>
  <property fmtid="{D5CDD505-2E9C-101B-9397-08002B2CF9AE}" pid="3" name="KSOProductBuildVer">
    <vt:lpwstr>2052-12.1.0.18608</vt:lpwstr>
  </property>
</Properties>
</file>

<file path=docProps/thumbnail.jpeg>
</file>